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ynapuff Condensed" charset="1" panose="00000000000000000000"/>
      <p:regular r:id="rId17"/>
    </p:embeddedFont>
    <p:embeddedFont>
      <p:font typeface="Dynapuff SemiCondensed" charset="1" panose="00000000000000000000"/>
      <p:regular r:id="rId18"/>
    </p:embeddedFont>
    <p:embeddedFont>
      <p:font typeface="Dynapuff Condensed Bold" charset="1" panose="00000000000000000000"/>
      <p:regular r:id="rId19"/>
    </p:embeddedFont>
    <p:embeddedFont>
      <p:font typeface="Dynapuff SemiCondensed Bold" charset="1" panose="00000000000000000000"/>
      <p:regular r:id="rId20"/>
    </p:embeddedFont>
    <p:embeddedFont>
      <p:font typeface="Times New Roman Condensed Italics" charset="1" panose="020305060704050903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9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1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2605" y="6043612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87294" y="4838010"/>
            <a:ext cx="14639924" cy="211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618"/>
              </a:lnSpc>
              <a:spcBef>
                <a:spcPct val="0"/>
              </a:spcBef>
            </a:pPr>
            <a:r>
              <a:rPr lang="en-US" sz="13848" spc="138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0206" y="2305666"/>
            <a:ext cx="11227589" cy="25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9"/>
              </a:lnSpc>
              <a:spcBef>
                <a:spcPct val="0"/>
              </a:spcBef>
            </a:pPr>
            <a:r>
              <a:rPr lang="en-US" sz="16674" spc="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COCOLOG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418111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54915" y="2438389"/>
            <a:ext cx="1345975" cy="1977499"/>
          </a:xfrm>
          <a:custGeom>
            <a:avLst/>
            <a:gdLst/>
            <a:ahLst/>
            <a:cxnLst/>
            <a:rect r="r" b="b" t="t" l="l"/>
            <a:pathLst>
              <a:path h="1977499" w="1345975">
                <a:moveTo>
                  <a:pt x="0" y="0"/>
                </a:moveTo>
                <a:lnTo>
                  <a:pt x="1345975" y="0"/>
                </a:lnTo>
                <a:lnTo>
                  <a:pt x="1345975" y="1977499"/>
                </a:lnTo>
                <a:lnTo>
                  <a:pt x="0" y="1977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13428" y="7008096"/>
            <a:ext cx="8261144" cy="66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82"/>
              </a:lnSpc>
              <a:spcBef>
                <a:spcPct val="0"/>
              </a:spcBef>
            </a:pPr>
            <a:r>
              <a:rPr lang="en-US" sz="3654" spc="109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Presented by:  YUN &amp; KHIN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4819" y="738769"/>
            <a:ext cx="14111580" cy="8809462"/>
          </a:xfrm>
          <a:custGeom>
            <a:avLst/>
            <a:gdLst/>
            <a:ahLst/>
            <a:cxnLst/>
            <a:rect r="r" b="b" t="t" l="l"/>
            <a:pathLst>
              <a:path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57495" y="3297151"/>
            <a:ext cx="12707251" cy="465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C</a:t>
            </a: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ocoLogは、ストレスの「見える化」と「癒しの提案」を通じて、</a:t>
            </a:r>
          </a:p>
          <a:p>
            <a:pPr algn="just">
              <a:lnSpc>
                <a:spcPts val="3736"/>
              </a:lnSpc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ユーザーの心と体のバランスをサポートする心のセルフケアアプリです。</a:t>
            </a:r>
          </a:p>
          <a:p>
            <a:pPr algn="just" marL="576212" indent="-288106" lvl="1">
              <a:lnSpc>
                <a:spcPts val="3736"/>
              </a:lnSpc>
              <a:buFont typeface="Arial"/>
              <a:buChar char="•"/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測定 → 記録 → 提案 のシンプルな流れで、誰でも続けやすく</a:t>
            </a:r>
          </a:p>
          <a:p>
            <a:pPr algn="just" marL="576212" indent="-288106" lvl="1">
              <a:lnSpc>
                <a:spcPts val="3736"/>
              </a:lnSpc>
              <a:buFont typeface="Arial"/>
              <a:buChar char="•"/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パーソナライズされたレコメンドで心に寄り添う体験を実現</a:t>
            </a:r>
          </a:p>
          <a:p>
            <a:pPr algn="just" marL="576212" indent="-288106" lvl="1">
              <a:lnSpc>
                <a:spcPts val="3736"/>
              </a:lnSpc>
              <a:buFont typeface="Arial"/>
              <a:buChar char="•"/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アカウントと履歴機能により、日々の変化を可視化・管理できる</a:t>
            </a:r>
          </a:p>
          <a:p>
            <a:pPr algn="just">
              <a:lnSpc>
                <a:spcPts val="3736"/>
              </a:lnSpc>
            </a:pPr>
          </a:p>
          <a:p>
            <a:pPr algn="just">
              <a:lnSpc>
                <a:spcPts val="3736"/>
              </a:lnSpc>
            </a:pPr>
          </a:p>
          <a:p>
            <a:pPr algn="ctr">
              <a:lnSpc>
                <a:spcPts val="3736"/>
              </a:lnSpc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CocoLogが、忙しい毎日の中で</a:t>
            </a:r>
          </a:p>
          <a:p>
            <a:pPr algn="ctr">
              <a:lnSpc>
                <a:spcPts val="3736"/>
              </a:lnSpc>
            </a:pPr>
            <a:r>
              <a:rPr lang="en-US" sz="2668" spc="248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あなたの**小さな「癒しの味方」**になりますように。🌿💗</a:t>
            </a:r>
          </a:p>
          <a:p>
            <a:pPr algn="just">
              <a:lnSpc>
                <a:spcPts val="37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959968" y="1899491"/>
            <a:ext cx="73503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結論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2337292" y="-8763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7223" y="-3026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6735" y="6747939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0130" y="6114049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5146" y="1544289"/>
            <a:ext cx="779229" cy="1144839"/>
          </a:xfrm>
          <a:custGeom>
            <a:avLst/>
            <a:gdLst/>
            <a:ahLst/>
            <a:cxnLst/>
            <a:rect r="r" b="b" t="t" l="l"/>
            <a:pathLst>
              <a:path h="1144839" w="779229">
                <a:moveTo>
                  <a:pt x="0" y="0"/>
                </a:moveTo>
                <a:lnTo>
                  <a:pt x="779229" y="0"/>
                </a:lnTo>
                <a:lnTo>
                  <a:pt x="779229" y="1144839"/>
                </a:lnTo>
                <a:lnTo>
                  <a:pt x="0" y="1144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3816" y="3975664"/>
            <a:ext cx="8688208" cy="360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73"/>
              </a:lnSpc>
            </a:pPr>
            <a:r>
              <a:rPr lang="en-US" sz="16716" spc="501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2605" y="6043612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173200" y="628709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25972" y="3386642"/>
            <a:ext cx="3333148" cy="3872151"/>
            <a:chOff x="0" y="0"/>
            <a:chExt cx="546608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-14661" t="0" r="-14661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EFDA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605904" y="3386642"/>
            <a:ext cx="3333148" cy="3872151"/>
            <a:chOff x="0" y="0"/>
            <a:chExt cx="546608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38" r="0" b="-223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EFDA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0" y="614903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64570" y="1539364"/>
            <a:ext cx="8934676" cy="110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6"/>
              </a:lnSpc>
            </a:pPr>
            <a:r>
              <a:rPr lang="en-US" sz="7681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GROUP MEMBER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99909" y="6477743"/>
            <a:ext cx="358527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KNIN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84107" y="6477743"/>
            <a:ext cx="41464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YUN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05904" y="7869906"/>
            <a:ext cx="3907929" cy="112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1900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-</a:t>
            </a:r>
            <a:r>
              <a:rPr lang="en-US" sz="1900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ホーム画面（心拍測定スタート）</a:t>
            </a:r>
          </a:p>
          <a:p>
            <a:pPr algn="l">
              <a:lnSpc>
                <a:spcPts val="3040"/>
              </a:lnSpc>
            </a:pPr>
            <a:r>
              <a:rPr lang="en-US" sz="1900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- 測定中画面（BPM/HRV表示）</a:t>
            </a:r>
          </a:p>
          <a:p>
            <a:pPr algn="l">
              <a:lnSpc>
                <a:spcPts val="3040"/>
              </a:lnSpc>
            </a:pPr>
            <a:r>
              <a:rPr lang="en-US" sz="1900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- 詳細画面（グラフ＋アドバイス）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41954" y="7869875"/>
            <a:ext cx="4692627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1899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- おすすめ画面（RECOMMENDATION VIEW）</a:t>
            </a:r>
          </a:p>
          <a:p>
            <a:pPr algn="l">
              <a:lnSpc>
                <a:spcPts val="3039"/>
              </a:lnSpc>
            </a:pPr>
            <a:r>
              <a:rPr lang="en-US" sz="1899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- 履歴画面（HISTORY VIEW）</a:t>
            </a:r>
          </a:p>
          <a:p>
            <a:pPr algn="l">
              <a:lnSpc>
                <a:spcPts val="3039"/>
              </a:lnSpc>
            </a:pPr>
            <a:r>
              <a:rPr lang="en-US" sz="1899" spc="77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- アカウント画面（ACCOUNT VIEW）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37292" y="-8763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7223" y="-3026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8210" y="987532"/>
            <a:ext cx="14111580" cy="8809462"/>
          </a:xfrm>
          <a:custGeom>
            <a:avLst/>
            <a:gdLst/>
            <a:ahLst/>
            <a:cxnLst/>
            <a:rect r="r" b="b" t="t" l="l"/>
            <a:pathLst>
              <a:path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4932" y="852596"/>
            <a:ext cx="1599474" cy="2276831"/>
          </a:xfrm>
          <a:custGeom>
            <a:avLst/>
            <a:gdLst/>
            <a:ahLst/>
            <a:cxnLst/>
            <a:rect r="r" b="b" t="t" l="l"/>
            <a:pathLst>
              <a:path h="2276831" w="1599474">
                <a:moveTo>
                  <a:pt x="0" y="0"/>
                </a:moveTo>
                <a:lnTo>
                  <a:pt x="1599474" y="0"/>
                </a:lnTo>
                <a:lnTo>
                  <a:pt x="1599474" y="2276831"/>
                </a:lnTo>
                <a:lnTo>
                  <a:pt x="0" y="2276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76326" y="7273663"/>
            <a:ext cx="1680454" cy="1985014"/>
          </a:xfrm>
          <a:custGeom>
            <a:avLst/>
            <a:gdLst/>
            <a:ahLst/>
            <a:cxnLst/>
            <a:rect r="r" b="b" t="t" l="l"/>
            <a:pathLst>
              <a:path h="1985014" w="1680454">
                <a:moveTo>
                  <a:pt x="0" y="0"/>
                </a:moveTo>
                <a:lnTo>
                  <a:pt x="1680454" y="0"/>
                </a:lnTo>
                <a:lnTo>
                  <a:pt x="1680454" y="1985014"/>
                </a:lnTo>
                <a:lnTo>
                  <a:pt x="0" y="19850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493" y="2446677"/>
            <a:ext cx="1406414" cy="1365500"/>
          </a:xfrm>
          <a:custGeom>
            <a:avLst/>
            <a:gdLst/>
            <a:ahLst/>
            <a:cxnLst/>
            <a:rect r="r" b="b" t="t" l="l"/>
            <a:pathLst>
              <a:path h="1365500" w="1406414">
                <a:moveTo>
                  <a:pt x="0" y="0"/>
                </a:moveTo>
                <a:lnTo>
                  <a:pt x="1406414" y="0"/>
                </a:lnTo>
                <a:lnTo>
                  <a:pt x="1406414" y="1365500"/>
                </a:lnTo>
                <a:lnTo>
                  <a:pt x="0" y="1365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931" y="7082940"/>
            <a:ext cx="3179304" cy="3197368"/>
          </a:xfrm>
          <a:custGeom>
            <a:avLst/>
            <a:gdLst/>
            <a:ahLst/>
            <a:cxnLst/>
            <a:rect r="r" b="b" t="t" l="l"/>
            <a:pathLst>
              <a:path h="3197368" w="3179304">
                <a:moveTo>
                  <a:pt x="0" y="0"/>
                </a:moveTo>
                <a:lnTo>
                  <a:pt x="3179304" y="0"/>
                </a:lnTo>
                <a:lnTo>
                  <a:pt x="3179304" y="3197369"/>
                </a:lnTo>
                <a:lnTo>
                  <a:pt x="0" y="3197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12868" y="6562931"/>
            <a:ext cx="1551955" cy="2841108"/>
          </a:xfrm>
          <a:custGeom>
            <a:avLst/>
            <a:gdLst/>
            <a:ahLst/>
            <a:cxnLst/>
            <a:rect r="r" b="b" t="t" l="l"/>
            <a:pathLst>
              <a:path h="2841108" w="1551955">
                <a:moveTo>
                  <a:pt x="0" y="0"/>
                </a:moveTo>
                <a:lnTo>
                  <a:pt x="1551956" y="0"/>
                </a:lnTo>
                <a:lnTo>
                  <a:pt x="1551956" y="2841109"/>
                </a:lnTo>
                <a:lnTo>
                  <a:pt x="0" y="28411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0213" y="687853"/>
            <a:ext cx="4889500" cy="72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b="true" sz="6005" spc="60">
                <a:solidFill>
                  <a:srgbClr val="000000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54205" y="3915638"/>
            <a:ext cx="12360464" cy="26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6"/>
              </a:lnSpc>
            </a:pP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忙しい毎日の中で、自分の“心の疲れ”に気づけていますか？</a:t>
            </a:r>
          </a:p>
          <a:p>
            <a:pPr algn="just">
              <a:lnSpc>
                <a:spcPts val="4236"/>
              </a:lnSpc>
            </a:pP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C</a:t>
            </a: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ocoLogは、</a:t>
            </a:r>
            <a:r>
              <a:rPr lang="en-US" sz="3025" b="true">
                <a:solidFill>
                  <a:srgbClr val="000000"/>
                </a:solidFill>
                <a:latin typeface="Dynapuff SemiCondensed Bold"/>
                <a:ea typeface="Dynapuff SemiCondensed Bold"/>
                <a:cs typeface="Dynapuff SemiCondensed Bold"/>
                <a:sym typeface="Dynapuff SemiCondensed Bold"/>
              </a:rPr>
              <a:t>心拍センサー</a:t>
            </a: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を使ってストレス状態を見える化し、</a:t>
            </a:r>
          </a:p>
          <a:p>
            <a:pPr algn="just">
              <a:lnSpc>
                <a:spcPts val="4236"/>
              </a:lnSpc>
            </a:pP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音楽・食べ物・アクティビティでやさしく</a:t>
            </a:r>
            <a:r>
              <a:rPr lang="en-US" sz="3025" b="true">
                <a:solidFill>
                  <a:srgbClr val="000000"/>
                </a:solidFill>
                <a:latin typeface="Dynapuff SemiCondensed Bold"/>
                <a:ea typeface="Dynapuff SemiCondensed Bold"/>
                <a:cs typeface="Dynapuff SemiCondensed Bold"/>
                <a:sym typeface="Dynapuff SemiCondensed Bold"/>
              </a:rPr>
              <a:t>ケア</a:t>
            </a: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してくれるアプリです。</a:t>
            </a:r>
          </a:p>
          <a:p>
            <a:pPr algn="just">
              <a:lnSpc>
                <a:spcPts val="4236"/>
              </a:lnSpc>
            </a:pPr>
            <a:r>
              <a:rPr lang="en-US" sz="302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心とからだを整えたいあなたに、寄り添う存在になります。</a:t>
            </a:r>
          </a:p>
          <a:p>
            <a:pPr algn="just">
              <a:lnSpc>
                <a:spcPts val="423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3931" y="6064473"/>
            <a:ext cx="3050677" cy="151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7"/>
              </a:lnSpc>
              <a:spcBef>
                <a:spcPct val="0"/>
              </a:spcBef>
            </a:pPr>
            <a:r>
              <a:rPr lang="en-US" sz="5110" spc="209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NOOOOOOO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50222" y="-1038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23977" y="2887693"/>
            <a:ext cx="1456645" cy="1496622"/>
          </a:xfrm>
          <a:custGeom>
            <a:avLst/>
            <a:gdLst/>
            <a:ahLst/>
            <a:cxnLst/>
            <a:rect r="r" b="b" t="t" l="l"/>
            <a:pathLst>
              <a:path h="1496622" w="1456645">
                <a:moveTo>
                  <a:pt x="0" y="0"/>
                </a:moveTo>
                <a:lnTo>
                  <a:pt x="1456646" y="0"/>
                </a:lnTo>
                <a:lnTo>
                  <a:pt x="1456646" y="1496622"/>
                </a:lnTo>
                <a:lnTo>
                  <a:pt x="0" y="1496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8891" y="6949446"/>
            <a:ext cx="1199857" cy="1202865"/>
          </a:xfrm>
          <a:custGeom>
            <a:avLst/>
            <a:gdLst/>
            <a:ahLst/>
            <a:cxnLst/>
            <a:rect r="r" b="b" t="t" l="l"/>
            <a:pathLst>
              <a:path h="1202865" w="1199857">
                <a:moveTo>
                  <a:pt x="0" y="0"/>
                </a:moveTo>
                <a:lnTo>
                  <a:pt x="1199857" y="0"/>
                </a:lnTo>
                <a:lnTo>
                  <a:pt x="1199857" y="1202865"/>
                </a:lnTo>
                <a:lnTo>
                  <a:pt x="0" y="1202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70466" y="2887693"/>
            <a:ext cx="890513" cy="1674818"/>
          </a:xfrm>
          <a:custGeom>
            <a:avLst/>
            <a:gdLst/>
            <a:ahLst/>
            <a:cxnLst/>
            <a:rect r="r" b="b" t="t" l="l"/>
            <a:pathLst>
              <a:path h="1674818" w="890513">
                <a:moveTo>
                  <a:pt x="0" y="0"/>
                </a:moveTo>
                <a:lnTo>
                  <a:pt x="890513" y="0"/>
                </a:lnTo>
                <a:lnTo>
                  <a:pt x="890513" y="1674818"/>
                </a:lnTo>
                <a:lnTo>
                  <a:pt x="0" y="1674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41144">
            <a:off x="11343118" y="3074479"/>
            <a:ext cx="1159917" cy="1123050"/>
          </a:xfrm>
          <a:custGeom>
            <a:avLst/>
            <a:gdLst/>
            <a:ahLst/>
            <a:cxnLst/>
            <a:rect r="r" b="b" t="t" l="l"/>
            <a:pathLst>
              <a:path h="1123050" w="1159917">
                <a:moveTo>
                  <a:pt x="0" y="0"/>
                </a:moveTo>
                <a:lnTo>
                  <a:pt x="1159918" y="0"/>
                </a:lnTo>
                <a:lnTo>
                  <a:pt x="1159918" y="1123049"/>
                </a:lnTo>
                <a:lnTo>
                  <a:pt x="0" y="1123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66716" y="6949446"/>
            <a:ext cx="1262984" cy="1265796"/>
          </a:xfrm>
          <a:custGeom>
            <a:avLst/>
            <a:gdLst/>
            <a:ahLst/>
            <a:cxnLst/>
            <a:rect r="r" b="b" t="t" l="l"/>
            <a:pathLst>
              <a:path h="1265796" w="1262984">
                <a:moveTo>
                  <a:pt x="0" y="0"/>
                </a:moveTo>
                <a:lnTo>
                  <a:pt x="1262984" y="0"/>
                </a:lnTo>
                <a:lnTo>
                  <a:pt x="1262984" y="1265797"/>
                </a:lnTo>
                <a:lnTo>
                  <a:pt x="0" y="1265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94310" y="6080779"/>
            <a:ext cx="6427438" cy="4177835"/>
          </a:xfrm>
          <a:custGeom>
            <a:avLst/>
            <a:gdLst/>
            <a:ahLst/>
            <a:cxnLst/>
            <a:rect r="r" b="b" t="t" l="l"/>
            <a:pathLst>
              <a:path h="4177835" w="6427438">
                <a:moveTo>
                  <a:pt x="0" y="0"/>
                </a:moveTo>
                <a:lnTo>
                  <a:pt x="6427438" y="0"/>
                </a:lnTo>
                <a:lnTo>
                  <a:pt x="6427438" y="4177835"/>
                </a:lnTo>
                <a:lnTo>
                  <a:pt x="0" y="41778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2355" y="5112180"/>
            <a:ext cx="1197417" cy="5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5000" i="true" spc="-250">
                <a:solidFill>
                  <a:srgbClr val="602E17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Xcode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23977" y="8838111"/>
            <a:ext cx="1304771" cy="42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3"/>
              </a:lnSpc>
            </a:pPr>
            <a:r>
              <a:rPr lang="en-US" sz="3914" i="true" spc="-195">
                <a:solidFill>
                  <a:srgbClr val="602E17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Arduino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81921" y="3144831"/>
            <a:ext cx="3479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02E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59435" y="8835321"/>
            <a:ext cx="3763090" cy="41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3909" i="true" spc="-195">
                <a:solidFill>
                  <a:srgbClr val="602E17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Bluetooth Classic (SPP)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32645" y="5074080"/>
            <a:ext cx="2281132" cy="41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3909" i="true" spc="-195">
                <a:solidFill>
                  <a:srgbClr val="602E17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M5StickCPlus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9123" y="5074080"/>
            <a:ext cx="2281132" cy="41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0"/>
              </a:lnSpc>
            </a:pPr>
            <a:r>
              <a:rPr lang="en-US" sz="3909" i="true" spc="-195">
                <a:solidFill>
                  <a:srgbClr val="602E17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Heart Rate Hat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23977" y="742696"/>
            <a:ext cx="1097815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COCOLOGを支えるパーツたち！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323706" y="3885155"/>
            <a:ext cx="770732" cy="748311"/>
          </a:xfrm>
          <a:custGeom>
            <a:avLst/>
            <a:gdLst/>
            <a:ahLst/>
            <a:cxnLst/>
            <a:rect r="r" b="b" t="t" l="l"/>
            <a:pathLst>
              <a:path h="748311" w="770732">
                <a:moveTo>
                  <a:pt x="0" y="0"/>
                </a:moveTo>
                <a:lnTo>
                  <a:pt x="770733" y="0"/>
                </a:lnTo>
                <a:lnTo>
                  <a:pt x="770733" y="748311"/>
                </a:lnTo>
                <a:lnTo>
                  <a:pt x="0" y="748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79345" y="8492188"/>
            <a:ext cx="789067" cy="766112"/>
          </a:xfrm>
          <a:custGeom>
            <a:avLst/>
            <a:gdLst/>
            <a:ahLst/>
            <a:cxnLst/>
            <a:rect r="r" b="b" t="t" l="l"/>
            <a:pathLst>
              <a:path h="766112" w="789067">
                <a:moveTo>
                  <a:pt x="0" y="0"/>
                </a:moveTo>
                <a:lnTo>
                  <a:pt x="789067" y="0"/>
                </a:lnTo>
                <a:lnTo>
                  <a:pt x="789067" y="766112"/>
                </a:lnTo>
                <a:lnTo>
                  <a:pt x="0" y="766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09064" y="1635355"/>
            <a:ext cx="3689153" cy="6213311"/>
          </a:xfrm>
          <a:custGeom>
            <a:avLst/>
            <a:gdLst/>
            <a:ahLst/>
            <a:cxnLst/>
            <a:rect r="r" b="b" t="t" l="l"/>
            <a:pathLst>
              <a:path h="6213311" w="3689153">
                <a:moveTo>
                  <a:pt x="0" y="0"/>
                </a:moveTo>
                <a:lnTo>
                  <a:pt x="3689153" y="0"/>
                </a:lnTo>
                <a:lnTo>
                  <a:pt x="3689153" y="6213310"/>
                </a:lnTo>
                <a:lnTo>
                  <a:pt x="0" y="6213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2884">
            <a:off x="1348179" y="2859076"/>
            <a:ext cx="1418443" cy="3765869"/>
          </a:xfrm>
          <a:custGeom>
            <a:avLst/>
            <a:gdLst/>
            <a:ahLst/>
            <a:cxnLst/>
            <a:rect r="r" b="b" t="t" l="l"/>
            <a:pathLst>
              <a:path h="3765869" w="1418443">
                <a:moveTo>
                  <a:pt x="0" y="0"/>
                </a:moveTo>
                <a:lnTo>
                  <a:pt x="1418442" y="0"/>
                </a:lnTo>
                <a:lnTo>
                  <a:pt x="1418442" y="3765869"/>
                </a:lnTo>
                <a:lnTo>
                  <a:pt x="0" y="3765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08" t="0" r="-3957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566" y="428625"/>
            <a:ext cx="751663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4"/>
              </a:lnSpc>
              <a:spcBef>
                <a:spcPct val="0"/>
              </a:spcBef>
            </a:pPr>
            <a:r>
              <a:rPr lang="en-US" b="true" sz="3953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ホーム画面（心拍測定スタート）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1285" y="2101890"/>
            <a:ext cx="8971254" cy="52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651" indent="-305825" lvl="1">
              <a:lnSpc>
                <a:spcPts val="7082"/>
              </a:lnSpc>
              <a:buFont typeface="Arial"/>
              <a:buChar char="•"/>
            </a:pPr>
            <a:r>
              <a:rPr lang="en-US" sz="283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BLUETOOTHトグルでデバイスのスキャンを開始・停止できます。</a:t>
            </a:r>
          </a:p>
          <a:p>
            <a:pPr algn="l" marL="611651" indent="-305825" lvl="1">
              <a:lnSpc>
                <a:spcPts val="7082"/>
              </a:lnSpc>
              <a:buFont typeface="Arial"/>
              <a:buChar char="•"/>
            </a:pPr>
            <a:r>
              <a:rPr lang="en-US" sz="283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デバイスが接続されると、「START」ボタンを押して測定を開始します。</a:t>
            </a:r>
          </a:p>
          <a:p>
            <a:pPr algn="l" marL="611651" indent="-305825" lvl="1">
              <a:lnSpc>
                <a:spcPts val="7082"/>
              </a:lnSpc>
              <a:buFont typeface="Arial"/>
              <a:buChar char="•"/>
            </a:pPr>
            <a:r>
              <a:rPr lang="en-US" sz="283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測定中は画面が切り替わり、アニメーションと共に心拍が計測されます。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7254" y="4250838"/>
            <a:ext cx="3479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02E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201" y="1597686"/>
            <a:ext cx="2928987" cy="5814366"/>
          </a:xfrm>
          <a:custGeom>
            <a:avLst/>
            <a:gdLst/>
            <a:ahLst/>
            <a:cxnLst/>
            <a:rect r="r" b="b" t="t" l="l"/>
            <a:pathLst>
              <a:path h="5814366" w="2928987">
                <a:moveTo>
                  <a:pt x="0" y="0"/>
                </a:moveTo>
                <a:lnTo>
                  <a:pt x="2928987" y="0"/>
                </a:lnTo>
                <a:lnTo>
                  <a:pt x="2928987" y="5814366"/>
                </a:lnTo>
                <a:lnTo>
                  <a:pt x="0" y="581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2338" y="3986669"/>
            <a:ext cx="1041505" cy="678566"/>
          </a:xfrm>
          <a:custGeom>
            <a:avLst/>
            <a:gdLst/>
            <a:ahLst/>
            <a:cxnLst/>
            <a:rect r="r" b="b" t="t" l="l"/>
            <a:pathLst>
              <a:path h="678566" w="1041505">
                <a:moveTo>
                  <a:pt x="0" y="0"/>
                </a:moveTo>
                <a:lnTo>
                  <a:pt x="1041505" y="0"/>
                </a:lnTo>
                <a:lnTo>
                  <a:pt x="1041505" y="678566"/>
                </a:lnTo>
                <a:lnTo>
                  <a:pt x="0" y="678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82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44697" y="1763591"/>
            <a:ext cx="3372571" cy="5482556"/>
          </a:xfrm>
          <a:custGeom>
            <a:avLst/>
            <a:gdLst/>
            <a:ahLst/>
            <a:cxnLst/>
            <a:rect r="r" b="b" t="t" l="l"/>
            <a:pathLst>
              <a:path h="5482556" w="3372571">
                <a:moveTo>
                  <a:pt x="0" y="0"/>
                </a:moveTo>
                <a:lnTo>
                  <a:pt x="3372571" y="0"/>
                </a:lnTo>
                <a:lnTo>
                  <a:pt x="3372571" y="5482556"/>
                </a:lnTo>
                <a:lnTo>
                  <a:pt x="0" y="5482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179" r="0" b="-1223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2574" y="438150"/>
            <a:ext cx="991642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900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測定結果画面（</a:t>
            </a:r>
            <a:r>
              <a:rPr lang="en-US" sz="3900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MEASURING VIEW / DETAIL VIEW）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4777" y="1864552"/>
            <a:ext cx="8910468" cy="585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b="true" sz="2246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・</a:t>
            </a:r>
            <a:r>
              <a:rPr lang="en-US" b="true" sz="2246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HRVグラフ表示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　　</a:t>
            </a: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測定結果画面では「心拍変動（HRV）」の変化をグラフで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　　視覚的に確認できます。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</a:t>
            </a:r>
            <a:r>
              <a:rPr lang="en-US" b="true" sz="2246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リアルタイムデータ表示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　　</a:t>
            </a: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BPM（心拍数）、HRV（心拍変動）、SPO₂（酸素濃度）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b="true" sz="2246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 ・</a:t>
            </a:r>
            <a:r>
              <a:rPr lang="en-US" b="true" sz="2246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結果とアドバイス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　　</a:t>
            </a: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測定データをもとに、</a:t>
            </a:r>
            <a:r>
              <a:rPr lang="en-US" b="true" sz="2246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3段階</a:t>
            </a: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のメンタル状態を判定：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          ストレス（BPM高 OR HRV低）,  普通  , リラックス（BPM低 &amp; HRV高）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・COCOから優しいメッセージが届く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・アニメーションで状態を視覚化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・データは自動で1回保存</a:t>
            </a:r>
          </a:p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・「戻る」でホームに戻れる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1297" y="8820150"/>
            <a:ext cx="10566749" cy="88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b="true" sz="2518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この画面では、心拍センサーから送られたリアルタイムデータをもとに、心の状態を判断・表示します。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5875" y="1839892"/>
            <a:ext cx="3939552" cy="6607215"/>
          </a:xfrm>
          <a:custGeom>
            <a:avLst/>
            <a:gdLst/>
            <a:ahLst/>
            <a:cxnLst/>
            <a:rect r="r" b="b" t="t" l="l"/>
            <a:pathLst>
              <a:path h="6607215" w="3939552">
                <a:moveTo>
                  <a:pt x="0" y="0"/>
                </a:moveTo>
                <a:lnTo>
                  <a:pt x="3939552" y="0"/>
                </a:lnTo>
                <a:lnTo>
                  <a:pt x="3939552" y="6607216"/>
                </a:lnTo>
                <a:lnTo>
                  <a:pt x="0" y="6607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859" y="432431"/>
            <a:ext cx="9127927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b="true" sz="3900" spc="159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おすすめ画面（RECOMMENDATION VIEW）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69362" y="2408559"/>
            <a:ext cx="9985941" cy="503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</a:pPr>
            <a:r>
              <a:rPr lang="en-US" sz="2286" spc="9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この画面は、ストレス測定結果をもとに、ユーザーにぴったりの癒しを</a:t>
            </a:r>
          </a:p>
          <a:p>
            <a:pPr algn="l">
              <a:lnSpc>
                <a:spcPts val="5030"/>
              </a:lnSpc>
            </a:pPr>
            <a:r>
              <a:rPr lang="en-US" sz="2286" spc="9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提案してくれるおすすめページです。</a:t>
            </a:r>
          </a:p>
          <a:p>
            <a:pPr algn="l">
              <a:lnSpc>
                <a:spcPts val="5030"/>
              </a:lnSpc>
            </a:pPr>
          </a:p>
          <a:p>
            <a:pPr algn="l">
              <a:lnSpc>
                <a:spcPts val="5030"/>
              </a:lnSpc>
            </a:pPr>
            <a:r>
              <a:rPr lang="en-US" b="true" sz="2286" spc="93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目的</a:t>
            </a:r>
          </a:p>
          <a:p>
            <a:pPr algn="l">
              <a:lnSpc>
                <a:spcPts val="5030"/>
              </a:lnSpc>
            </a:pPr>
            <a:r>
              <a:rPr lang="en-US" sz="2286" spc="9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・ユーザーのストレス状態に合わせて、音楽・食べ物・アクティビティを　</a:t>
            </a:r>
          </a:p>
          <a:p>
            <a:pPr algn="l">
              <a:lnSpc>
                <a:spcPts val="5030"/>
              </a:lnSpc>
            </a:pPr>
            <a:r>
              <a:rPr lang="en-US" sz="2286" spc="9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　レコメンドし、心と体のバランスを整えるサポートをします。</a:t>
            </a:r>
          </a:p>
          <a:p>
            <a:pPr algn="l">
              <a:lnSpc>
                <a:spcPts val="5030"/>
              </a:lnSpc>
            </a:pPr>
            <a:r>
              <a:rPr lang="en-US" sz="2286" spc="9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・センサーで測定されたデータをもとに、その人に合わせたパーソナルな</a:t>
            </a:r>
          </a:p>
          <a:p>
            <a:pPr algn="l">
              <a:lnSpc>
                <a:spcPts val="5030"/>
              </a:lnSpc>
            </a:pPr>
            <a:r>
              <a:rPr lang="en-US" sz="2286" spc="93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　癒しの選択肢を提案します。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89692" y="8060821"/>
            <a:ext cx="1592847" cy="1546509"/>
          </a:xfrm>
          <a:custGeom>
            <a:avLst/>
            <a:gdLst/>
            <a:ahLst/>
            <a:cxnLst/>
            <a:rect r="r" b="b" t="t" l="l"/>
            <a:pathLst>
              <a:path h="1546509" w="1592847">
                <a:moveTo>
                  <a:pt x="0" y="0"/>
                </a:moveTo>
                <a:lnTo>
                  <a:pt x="1592847" y="0"/>
                </a:lnTo>
                <a:lnTo>
                  <a:pt x="1592847" y="1546509"/>
                </a:lnTo>
                <a:lnTo>
                  <a:pt x="0" y="1546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874" y="1781833"/>
            <a:ext cx="2798220" cy="5638730"/>
          </a:xfrm>
          <a:custGeom>
            <a:avLst/>
            <a:gdLst/>
            <a:ahLst/>
            <a:cxnLst/>
            <a:rect r="r" b="b" t="t" l="l"/>
            <a:pathLst>
              <a:path h="5638730" w="2798220">
                <a:moveTo>
                  <a:pt x="0" y="0"/>
                </a:moveTo>
                <a:lnTo>
                  <a:pt x="2798220" y="0"/>
                </a:lnTo>
                <a:lnTo>
                  <a:pt x="2798220" y="5638730"/>
                </a:lnTo>
                <a:lnTo>
                  <a:pt x="0" y="563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960" y="590550"/>
            <a:ext cx="633163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b="true" sz="3900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履歴画面＆アカウント画面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3622732" y="-1171575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9" y="0"/>
                </a:lnTo>
                <a:lnTo>
                  <a:pt x="6103109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3017" y="-302623"/>
            <a:ext cx="4314606" cy="3522288"/>
          </a:xfrm>
          <a:custGeom>
            <a:avLst/>
            <a:gdLst/>
            <a:ahLst/>
            <a:cxnLst/>
            <a:rect r="r" b="b" t="t" l="l"/>
            <a:pathLst>
              <a:path h="3522288" w="4314606">
                <a:moveTo>
                  <a:pt x="0" y="0"/>
                </a:moveTo>
                <a:lnTo>
                  <a:pt x="4314607" y="0"/>
                </a:lnTo>
                <a:lnTo>
                  <a:pt x="4314607" y="3522288"/>
                </a:lnTo>
                <a:lnTo>
                  <a:pt x="0" y="3522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25588" y="7590244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6689" y="1486086"/>
            <a:ext cx="3224173" cy="5934477"/>
          </a:xfrm>
          <a:custGeom>
            <a:avLst/>
            <a:gdLst/>
            <a:ahLst/>
            <a:cxnLst/>
            <a:rect r="r" b="b" t="t" l="l"/>
            <a:pathLst>
              <a:path h="5934477" w="3224173">
                <a:moveTo>
                  <a:pt x="0" y="0"/>
                </a:moveTo>
                <a:lnTo>
                  <a:pt x="3224173" y="0"/>
                </a:lnTo>
                <a:lnTo>
                  <a:pt x="3224173" y="5934477"/>
                </a:lnTo>
                <a:lnTo>
                  <a:pt x="0" y="5934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680" t="0" r="-12174" b="-66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560715"/>
            <a:ext cx="1471507" cy="1428699"/>
          </a:xfrm>
          <a:custGeom>
            <a:avLst/>
            <a:gdLst/>
            <a:ahLst/>
            <a:cxnLst/>
            <a:rect r="r" b="b" t="t" l="l"/>
            <a:pathLst>
              <a:path h="1428699" w="1471507">
                <a:moveTo>
                  <a:pt x="0" y="0"/>
                </a:moveTo>
                <a:lnTo>
                  <a:pt x="1471507" y="0"/>
                </a:lnTo>
                <a:lnTo>
                  <a:pt x="1471507" y="1428699"/>
                </a:lnTo>
                <a:lnTo>
                  <a:pt x="0" y="1428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75438" y="2205870"/>
            <a:ext cx="9762341" cy="47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7"/>
              </a:lnSpc>
            </a:pPr>
            <a:r>
              <a:rPr lang="en-US" b="true" sz="2409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アカウント画面の目的</a:t>
            </a:r>
          </a:p>
          <a:p>
            <a:pPr algn="l" marL="520262" indent="-260131" lvl="1">
              <a:lnSpc>
                <a:spcPts val="4217"/>
              </a:lnSpc>
              <a:buFont typeface="Arial"/>
              <a:buChar char="•"/>
            </a:pPr>
            <a:r>
              <a:rPr lang="en-US" sz="2409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氏名・電話番号・メールアドレスを入力・編集し、</a:t>
            </a:r>
          </a:p>
          <a:p>
            <a:pPr algn="l">
              <a:lnSpc>
                <a:spcPts val="4217"/>
              </a:lnSpc>
            </a:pPr>
            <a:r>
              <a:rPr lang="en-US" sz="2409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　</a:t>
            </a:r>
            <a:r>
              <a:rPr lang="en-US" sz="2409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自分だけの専用空間を作る。</a:t>
            </a:r>
          </a:p>
          <a:p>
            <a:pPr algn="l">
              <a:lnSpc>
                <a:spcPts val="4217"/>
              </a:lnSpc>
            </a:pPr>
          </a:p>
          <a:p>
            <a:pPr algn="l">
              <a:lnSpc>
                <a:spcPts val="4217"/>
              </a:lnSpc>
            </a:pPr>
            <a:r>
              <a:rPr lang="en-US" b="true" sz="2409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データ履歴画面の目的</a:t>
            </a:r>
          </a:p>
          <a:p>
            <a:pPr algn="l" marL="520262" indent="-260131" lvl="1">
              <a:lnSpc>
                <a:spcPts val="4217"/>
              </a:lnSpc>
              <a:buFont typeface="Arial"/>
              <a:buChar char="•"/>
            </a:pPr>
            <a:r>
              <a:rPr lang="en-US" sz="2409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測定された心拍数データが自動で保存され、一覧で確認できる。</a:t>
            </a:r>
          </a:p>
          <a:p>
            <a:pPr algn="l" marL="520262" indent="-260131" lvl="1">
              <a:lnSpc>
                <a:spcPts val="4217"/>
              </a:lnSpc>
              <a:buFont typeface="Arial"/>
              <a:buChar char="•"/>
            </a:pPr>
            <a:r>
              <a:rPr lang="en-US" sz="2409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日付と心拍数を一目で把握できるUIで、体調変化や傾向をチェック。</a:t>
            </a:r>
          </a:p>
          <a:p>
            <a:pPr algn="l" marL="520262" indent="-260131" lvl="1">
              <a:lnSpc>
                <a:spcPts val="4217"/>
              </a:lnSpc>
              <a:buFont typeface="Arial"/>
              <a:buChar char="•"/>
            </a:pPr>
            <a:r>
              <a:rPr lang="en-US" sz="2409">
                <a:solidFill>
                  <a:srgbClr val="602E17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最新のデータは「❤️」アイコン付きで強調表示。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3597" y="8791575"/>
            <a:ext cx="9400961" cy="85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4"/>
              </a:lnSpc>
              <a:spcBef>
                <a:spcPct val="0"/>
              </a:spcBef>
            </a:pPr>
            <a:r>
              <a:rPr lang="en-US" b="true" sz="2787">
                <a:solidFill>
                  <a:srgbClr val="602E17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このアプリでは、ユーザー情報の登録と、心拍数データの記録・確認ができるようになっています。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5679">
            <a:off x="3653394" y="1101303"/>
            <a:ext cx="8819780" cy="8415686"/>
          </a:xfrm>
          <a:custGeom>
            <a:avLst/>
            <a:gdLst/>
            <a:ahLst/>
            <a:cxnLst/>
            <a:rect r="r" b="b" t="t" l="l"/>
            <a:pathLst>
              <a:path h="8415686" w="8819780">
                <a:moveTo>
                  <a:pt x="0" y="0"/>
                </a:moveTo>
                <a:lnTo>
                  <a:pt x="8819779" y="0"/>
                </a:lnTo>
                <a:lnTo>
                  <a:pt x="8819779" y="8415686"/>
                </a:lnTo>
                <a:lnTo>
                  <a:pt x="0" y="841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7265" y="1340765"/>
            <a:ext cx="4515747" cy="7605469"/>
          </a:xfrm>
          <a:custGeom>
            <a:avLst/>
            <a:gdLst/>
            <a:ahLst/>
            <a:cxnLst/>
            <a:rect r="r" b="b" t="t" l="l"/>
            <a:pathLst>
              <a:path h="7605469" w="4515747">
                <a:moveTo>
                  <a:pt x="0" y="0"/>
                </a:moveTo>
                <a:lnTo>
                  <a:pt x="4515747" y="0"/>
                </a:lnTo>
                <a:lnTo>
                  <a:pt x="4515747" y="7605470"/>
                </a:lnTo>
                <a:lnTo>
                  <a:pt x="0" y="760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26060" y="841011"/>
            <a:ext cx="10399079" cy="92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4"/>
              </a:lnSpc>
              <a:spcBef>
                <a:spcPct val="0"/>
              </a:spcBef>
            </a:pPr>
            <a:r>
              <a:rPr lang="en-US" sz="7438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プロジェクト目標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91204" y="1340765"/>
            <a:ext cx="1406414" cy="1365500"/>
          </a:xfrm>
          <a:custGeom>
            <a:avLst/>
            <a:gdLst/>
            <a:ahLst/>
            <a:cxnLst/>
            <a:rect r="r" b="b" t="t" l="l"/>
            <a:pathLst>
              <a:path h="1365500" w="1406414">
                <a:moveTo>
                  <a:pt x="0" y="0"/>
                </a:moveTo>
                <a:lnTo>
                  <a:pt x="1406414" y="0"/>
                </a:lnTo>
                <a:lnTo>
                  <a:pt x="1406414" y="1365500"/>
                </a:lnTo>
                <a:lnTo>
                  <a:pt x="0" y="1365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70494" y="2757602"/>
            <a:ext cx="6541077" cy="601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2488" spc="-124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COCOLOGは、忙しい毎日の中でストレスを感じている社会人が、自分のストレス状態を可視化し、簡単にリフレッシュできる提案を受けられるアプリです。</a:t>
            </a:r>
          </a:p>
          <a:p>
            <a:pPr algn="l">
              <a:lnSpc>
                <a:spcPts val="5374"/>
              </a:lnSpc>
            </a:pPr>
            <a:r>
              <a:rPr lang="en-US" sz="2488" spc="-124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 心拍センサーを使ってストレスを測定し、その結果に応じて音楽・食べ物・アクティビティを提案。仕事の合間や帰宅後に、手軽に自分を</a:t>
            </a:r>
          </a:p>
          <a:p>
            <a:pPr algn="l">
              <a:lnSpc>
                <a:spcPts val="5374"/>
              </a:lnSpc>
            </a:pPr>
            <a:r>
              <a:rPr lang="en-US" b="true" sz="2488" spc="-124">
                <a:solidFill>
                  <a:srgbClr val="602E17"/>
                </a:solidFill>
                <a:latin typeface="Dynapuff SemiCondensed Bold"/>
                <a:ea typeface="Dynapuff SemiCondensed Bold"/>
                <a:cs typeface="Dynapuff SemiCondensed Bold"/>
                <a:sym typeface="Dynapuff SemiCondensed Bold"/>
              </a:rPr>
              <a:t>ケア</a:t>
            </a:r>
            <a:r>
              <a:rPr lang="en-US" sz="2488" spc="-124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する習慣をサポートします。</a:t>
            </a:r>
          </a:p>
          <a:p>
            <a:pPr algn="l">
              <a:lnSpc>
                <a:spcPts val="537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DAGu4vsygl0</dc:identifier>
  <dcterms:modified xsi:type="dcterms:W3CDTF">2011-08-01T06:04:30Z</dcterms:modified>
  <cp:revision>1</cp:revision>
  <dc:title>Cream and  Dark Brown Aesthetic Abstract Corner Project Presentation</dc:title>
</cp:coreProperties>
</file>